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2"/>
  </p:notesMasterIdLst>
  <p:sldIdLst>
    <p:sldId id="258" r:id="rId3"/>
    <p:sldId id="260" r:id="rId4"/>
    <p:sldId id="261" r:id="rId5"/>
    <p:sldId id="262" r:id="rId6"/>
    <p:sldId id="263" r:id="rId7"/>
    <p:sldId id="264" r:id="rId8"/>
    <p:sldId id="265" r:id="rId9"/>
    <p:sldId id="259" r:id="rId10"/>
    <p:sldId id="266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Gill Sans" panose="020B0604020202020204" charset="0"/>
      <p:regular r:id="rId17"/>
      <p:bold r:id="rId18"/>
    </p:embeddedFont>
    <p:embeddedFont>
      <p:font typeface="Quattrocento Sans" panose="020B0604020202020204" charset="0"/>
      <p:regular r:id="rId19"/>
      <p:bold r:id="rId20"/>
      <p:italic r:id="rId21"/>
      <p:boldItalic r:id="rId22"/>
    </p:embeddedFont>
    <p:embeddedFont>
      <p:font typeface="Roboto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24"/>
    <p:restoredTop sz="94648"/>
  </p:normalViewPr>
  <p:slideViewPr>
    <p:cSldViewPr snapToGrid="0">
      <p:cViewPr varScale="1">
        <p:scale>
          <a:sx n="137" d="100"/>
          <a:sy n="137" d="100"/>
        </p:scale>
        <p:origin x="96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media/media1.mkv>
</file>

<file path=ppt/media/media2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791ec946c_8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7791ec946c_8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791ec946c_8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g7791ec946c_8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791ec946c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g7791ec946c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7791ec946c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7791ec946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7791ec946c_0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7791ec946c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791ec946c_0_4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g7791ec946c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7791ec946c_0_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7791ec946c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7791ec946c_0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g7791ec946c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791ec946c_8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8" name="Google Shape;198;g7791ec946c_8_2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7791ec946c_8_2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7.pn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7.png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6" Type="http://schemas.openxmlformats.org/officeDocument/2006/relationships/image" Target="../media/image10.png"/><Relationship Id="rId5" Type="http://schemas.openxmlformats.org/officeDocument/2006/relationships/image" Target="../media/image5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4025" y="2207985"/>
            <a:ext cx="1671586" cy="727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2043" y="1267645"/>
            <a:ext cx="685800" cy="64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472043" y="319205"/>
            <a:ext cx="508379" cy="659216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7"/>
          <p:cNvSpPr txBox="1">
            <a:spLocks noGrp="1"/>
          </p:cNvSpPr>
          <p:nvPr>
            <p:ph type="title" idx="4294967295"/>
          </p:nvPr>
        </p:nvSpPr>
        <p:spPr>
          <a:xfrm>
            <a:off x="4292300" y="1179154"/>
            <a:ext cx="4940700" cy="8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2725" tIns="32725" rIns="32725" bIns="327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Reality Unreality </a:t>
            </a:r>
            <a:endParaRPr dirty="0"/>
          </a:p>
        </p:txBody>
      </p:sp>
      <p:sp>
        <p:nvSpPr>
          <p:cNvPr id="146" name="Google Shape;146;p27"/>
          <p:cNvSpPr txBox="1"/>
          <p:nvPr/>
        </p:nvSpPr>
        <p:spPr>
          <a:xfrm>
            <a:off x="4572002" y="726425"/>
            <a:ext cx="35262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8925" tIns="29450" rIns="58925" bIns="29450" anchor="t" anchorCtr="0">
            <a:noAutofit/>
          </a:bodyPr>
          <a:lstStyle/>
          <a:p>
            <a:pPr algn="ctr" fontAlgn="ctr">
              <a:lnSpc>
                <a:spcPct val="90000"/>
              </a:lnSpc>
              <a:buClr>
                <a:schemeClr val="dk1"/>
              </a:buClr>
              <a:buSzPts val="3300"/>
            </a:pPr>
            <a:r>
              <a:rPr lang="ru-RU" sz="24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Шереметьево МАШ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/>
        </p:nvSpPr>
        <p:spPr>
          <a:xfrm>
            <a:off x="301699" y="135566"/>
            <a:ext cx="653903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9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Проблема</a:t>
            </a:r>
            <a:endParaRPr sz="9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0" name="Google Shape;160;p29"/>
          <p:cNvSpPr txBox="1"/>
          <p:nvPr/>
        </p:nvSpPr>
        <p:spPr>
          <a:xfrm>
            <a:off x="1449675" y="1296500"/>
            <a:ext cx="5662800" cy="1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Аэропорт Шереметьево это большой аэропорт, с пятью этажами и собственным метро. Пассажирам, которые летают в первый раз и ни разу не были в Шереметьево необходима помощь.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04-24 13-26-06">
            <a:hlinkClick r:id="" action="ppaction://media"/>
            <a:extLst>
              <a:ext uri="{FF2B5EF4-FFF2-40B4-BE49-F238E27FC236}">
                <a16:creationId xmlns:a16="http://schemas.microsoft.com/office/drawing/2014/main" id="{B8BA3643-B0DB-4C21-81CC-4BD8DBCAB4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013151" y="0"/>
            <a:ext cx="9144000" cy="51435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9C6E258-DF08-4034-90BA-9AC63BA297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19425" y="-1"/>
            <a:ext cx="3665137" cy="5472189"/>
          </a:xfrm>
          <a:prstGeom prst="rect">
            <a:avLst/>
          </a:prstGeom>
        </p:spPr>
      </p:pic>
      <p:sp>
        <p:nvSpPr>
          <p:cNvPr id="165" name="Google Shape;165;p30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2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0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Решение</a:t>
            </a:r>
            <a:endParaRPr sz="9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67" name="Google Shape;167;p30"/>
          <p:cNvSpPr txBox="1"/>
          <p:nvPr/>
        </p:nvSpPr>
        <p:spPr>
          <a:xfrm>
            <a:off x="1149425" y="1658165"/>
            <a:ext cx="4459805" cy="2415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latin typeface="Calibri"/>
                <a:ea typeface="Calibri"/>
                <a:cs typeface="Calibri"/>
                <a:sym typeface="Calibri"/>
              </a:rPr>
              <a:t>Мы создали универсальное приложение, которое имеет встроенную карту и </a:t>
            </a:r>
            <a:r>
              <a:rPr lang="ru-RU" sz="1600" dirty="0">
                <a:latin typeface="Calibri"/>
                <a:ea typeface="Calibri"/>
                <a:cs typeface="Calibri"/>
                <a:sym typeface="Calibri"/>
              </a:rPr>
              <a:t>персонального помощника, который  расскажет о интересных местах и фактах. Так же он предупредит о начале регистрации, подскажет, как пройти досмотр и что можно проносить.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B7EC98F-C221-49DC-AD5C-296294FF42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842301" y="-55274"/>
            <a:ext cx="2818263" cy="51987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1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Бизнес ценность</a:t>
            </a:r>
            <a:endParaRPr sz="9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74" name="Google Shape;174;p31"/>
          <p:cNvSpPr txBox="1"/>
          <p:nvPr/>
        </p:nvSpPr>
        <p:spPr>
          <a:xfrm>
            <a:off x="1449674" y="1296500"/>
            <a:ext cx="5880765" cy="2681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+mj-lt"/>
              </a:rPr>
              <a:t>1. </a:t>
            </a:r>
            <a:r>
              <a:rPr lang="ru-RU" b="0" i="0" dirty="0">
                <a:solidFill>
                  <a:srgbClr val="000000"/>
                </a:solidFill>
                <a:effectLst/>
                <a:latin typeface="+mj-lt"/>
              </a:rPr>
              <a:t>Мы собираемся сделать решение на основе бота, так как это менее затратно и понятнее для пользователя.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-RU" dirty="0">
                <a:latin typeface="+mj-lt"/>
              </a:rPr>
            </a:br>
            <a:r>
              <a:rPr lang="en-US" dirty="0">
                <a:latin typeface="+mj-lt"/>
              </a:rPr>
              <a:t>2. </a:t>
            </a:r>
            <a:r>
              <a:rPr lang="ru-RU" b="0" i="0" dirty="0">
                <a:solidFill>
                  <a:srgbClr val="000000"/>
                </a:solidFill>
                <a:effectLst/>
                <a:latin typeface="+mj-lt"/>
              </a:rPr>
              <a:t>Мы планируем использовать QR коды для навигации, как наиболее простой и надежный способ навигации, также рядом с QR кодами будет располагаться ссылка на самого бота.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ru-RU" dirty="0">
                <a:latin typeface="+mj-lt"/>
              </a:rPr>
            </a:br>
            <a:r>
              <a:rPr lang="en-US" dirty="0">
                <a:latin typeface="+mj-lt"/>
              </a:rPr>
              <a:t>3. </a:t>
            </a:r>
            <a:r>
              <a:rPr lang="ru-RU" b="0" i="0" dirty="0">
                <a:solidFill>
                  <a:srgbClr val="000000"/>
                </a:solidFill>
                <a:effectLst/>
                <a:latin typeface="+mj-lt"/>
              </a:rPr>
              <a:t>Скачивать приложения может занять время, которое у посетителя не всегда будет, а обращение к боту займет всего несколько секунд и позволит быстро сориентироваться в аэропорту.</a:t>
            </a:r>
            <a:endParaRPr dirty="0">
              <a:latin typeface="+mj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0" name="Google Shape;180;p32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Стек технологий</a:t>
            </a:r>
            <a:endParaRPr sz="9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" name="Google Shape;179;p32">
            <a:extLst>
              <a:ext uri="{FF2B5EF4-FFF2-40B4-BE49-F238E27FC236}">
                <a16:creationId xmlns:a16="http://schemas.microsoft.com/office/drawing/2014/main" id="{8DC947B2-C439-4BA9-A301-09295248E3BB}"/>
              </a:ext>
            </a:extLst>
          </p:cNvPr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" name="Google Shape;181;p32">
            <a:extLst>
              <a:ext uri="{FF2B5EF4-FFF2-40B4-BE49-F238E27FC236}">
                <a16:creationId xmlns:a16="http://schemas.microsoft.com/office/drawing/2014/main" id="{DC9ADCA8-92A2-4C6B-96B8-36D36F45A97C}"/>
              </a:ext>
            </a:extLst>
          </p:cNvPr>
          <p:cNvSpPr txBox="1"/>
          <p:nvPr/>
        </p:nvSpPr>
        <p:spPr>
          <a:xfrm>
            <a:off x="3220775" y="953439"/>
            <a:ext cx="5693149" cy="1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Flutter</a:t>
            </a: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. Это фреймворк с открытым исходным кодом, разработанный компанией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Google</a:t>
            </a: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, использующий язык программирования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Dart. </a:t>
            </a: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Приложения, созданные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на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Flutter</a:t>
            </a:r>
            <a:r>
              <a:rPr lang="ru-RU" dirty="0">
                <a:latin typeface="Calibri"/>
                <a:ea typeface="Calibri"/>
                <a:cs typeface="Calibri"/>
                <a:sym typeface="Calibri"/>
              </a:rPr>
              <a:t> имеют свойство кроссплатформенности, позволяющее запускать приложение на различных устройствах, а также возможность запускать в веб-браузере.</a:t>
            </a:r>
            <a:endParaRPr lang="ru-RU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692453BC-30CD-4664-A6C0-3CAC2A6F11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515" y="891144"/>
            <a:ext cx="2179140" cy="1225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>
            <a:extLst>
              <a:ext uri="{FF2B5EF4-FFF2-40B4-BE49-F238E27FC236}">
                <a16:creationId xmlns:a16="http://schemas.microsoft.com/office/drawing/2014/main" id="{85FCBF65-2B71-4911-83CB-D3091FD06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99" y="2358464"/>
            <a:ext cx="2258181" cy="959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Текст 2">
            <a:extLst>
              <a:ext uri="{FF2B5EF4-FFF2-40B4-BE49-F238E27FC236}">
                <a16:creationId xmlns:a16="http://schemas.microsoft.com/office/drawing/2014/main" id="{961F6ED1-2A18-44E4-89BA-9D2CBDBF1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92054" y="2358464"/>
            <a:ext cx="5823750" cy="1793101"/>
          </a:xfrm>
        </p:spPr>
        <p:txBody>
          <a:bodyPr/>
          <a:lstStyle/>
          <a:p>
            <a:pPr marL="152400" indent="0">
              <a:buNone/>
            </a:pPr>
            <a:r>
              <a:rPr lang="en-US" sz="1600" dirty="0" err="1">
                <a:solidFill>
                  <a:schemeClr val="tx1"/>
                </a:solidFill>
              </a:rPr>
              <a:t>Dialogflow</a:t>
            </a:r>
            <a:r>
              <a:rPr lang="en-US" sz="1600" dirty="0">
                <a:solidFill>
                  <a:schemeClr val="tx1"/>
                </a:solidFill>
              </a:rPr>
              <a:t> - </a:t>
            </a:r>
            <a:r>
              <a:rPr lang="ru-RU" sz="1600" dirty="0">
                <a:solidFill>
                  <a:schemeClr val="tx1"/>
                </a:solidFill>
              </a:rPr>
              <a:t>Это облачный сервис распознавания естественного языка от Google, который поддерживает различные языки, в том числе русский. У него есть бесплатные лимиты использования, а для работы с API можно воспользоваться библиотеками для разных языков, потому его достаточно легко интегрировать в свои проекты.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3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33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Потенциал решения</a:t>
            </a:r>
            <a:endParaRPr sz="9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8" name="Google Shape;188;p33"/>
          <p:cNvSpPr txBox="1"/>
          <p:nvPr/>
        </p:nvSpPr>
        <p:spPr>
          <a:xfrm>
            <a:off x="1449675" y="1296499"/>
            <a:ext cx="5662800" cy="2306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Описание следующих шагов развития продукта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Шаг 1. Добавить поддержку просмотра этажей</a:t>
            </a:r>
            <a:r>
              <a:rPr lang="en-US" dirty="0"/>
              <a:t> </a:t>
            </a:r>
            <a:r>
              <a:rPr lang="ru-RU" dirty="0"/>
              <a:t>в приложении</a:t>
            </a:r>
            <a:r>
              <a:rPr lang="ru" dirty="0"/>
              <a:t>.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Шаг 2. Улучшить взаимодействие Айрис с пользователем, добавить локальную базу данных для хранение информации</a:t>
            </a:r>
            <a:r>
              <a:rPr lang="ru-RU" dirty="0"/>
              <a:t>, добавление полезной информации.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Шаг 3.  Добавить поддержку переписки с ботом в  мессенджерах (Такие как </a:t>
            </a:r>
            <a:r>
              <a:rPr lang="en-US" dirty="0"/>
              <a:t>Telegram)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Шаг 4. Определение положения пользователя по </a:t>
            </a:r>
            <a:r>
              <a:rPr lang="en-US" dirty="0" err="1"/>
              <a:t>Qr</a:t>
            </a:r>
            <a:r>
              <a:rPr lang="en-US" dirty="0"/>
              <a:t> </a:t>
            </a:r>
            <a:r>
              <a:rPr lang="ru-RU" dirty="0"/>
              <a:t>коду.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6</a:t>
            </a:r>
            <a:endParaRPr sz="3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4" name="Google Shape;194;p34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Демонстрация решения</a:t>
            </a:r>
            <a:endParaRPr sz="3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34"/>
          <p:cNvSpPr txBox="1"/>
          <p:nvPr/>
        </p:nvSpPr>
        <p:spPr>
          <a:xfrm>
            <a:off x="1555845" y="-12562"/>
            <a:ext cx="5662800" cy="1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2021-04-24 13-08-01">
            <a:hlinkClick r:id="" action="ppaction://media"/>
            <a:extLst>
              <a:ext uri="{FF2B5EF4-FFF2-40B4-BE49-F238E27FC236}">
                <a16:creationId xmlns:a16="http://schemas.microsoft.com/office/drawing/2014/main" id="{18C6C46A-BC7F-4B8C-BA1F-782503DC61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5699" y="960903"/>
            <a:ext cx="7287549" cy="4099246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4F6A8F2-D73F-4EBF-878E-2D45A810383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0752" y="852375"/>
            <a:ext cx="2818263" cy="420777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4B2DAFB-46FC-4156-9EC1-BB21A1E8DE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90008" y="824225"/>
            <a:ext cx="2818263" cy="42359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7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/>
        </p:nvSpPr>
        <p:spPr>
          <a:xfrm>
            <a:off x="301699" y="135566"/>
            <a:ext cx="654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7</a:t>
            </a:r>
            <a:endParaRPr sz="3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1065775" y="235575"/>
            <a:ext cx="7573500" cy="6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1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Команда</a:t>
            </a:r>
            <a:endParaRPr sz="900" dirty="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53" name="Google Shape;153;p28"/>
          <p:cNvSpPr txBox="1"/>
          <p:nvPr/>
        </p:nvSpPr>
        <p:spPr>
          <a:xfrm>
            <a:off x="1517913" y="1869706"/>
            <a:ext cx="5662800" cy="158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Макаров Дмитрий – Капитан команды</a:t>
            </a:r>
            <a:r>
              <a:rPr lang="ru-RU" sz="1400" dirty="0">
                <a:latin typeface="+mj-lt"/>
              </a:rPr>
              <a:t>, разработка на </a:t>
            </a:r>
            <a:r>
              <a:rPr lang="ru-RU" sz="1400" dirty="0" err="1">
                <a:latin typeface="+mj-lt"/>
              </a:rPr>
              <a:t>flutter</a:t>
            </a:r>
            <a:endParaRPr lang="ru-RU" sz="14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4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Александр </a:t>
            </a:r>
            <a:r>
              <a:rPr lang="ru-RU" sz="1400" b="0" i="0" dirty="0" err="1">
                <a:solidFill>
                  <a:srgbClr val="000000"/>
                </a:solidFill>
                <a:effectLst/>
                <a:latin typeface="+mj-lt"/>
              </a:rPr>
              <a:t>Замошников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 – разработка бота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ru-RU" sz="1400" b="0" i="0" dirty="0">
              <a:solidFill>
                <a:srgbClr val="000000"/>
              </a:solidFill>
              <a:effectLst/>
              <a:latin typeface="+mj-lt"/>
            </a:endParaRP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Миронов Алексей – разработка на </a:t>
            </a:r>
            <a:r>
              <a:rPr lang="ru-RU" sz="1400" b="0" i="0" dirty="0" err="1">
                <a:solidFill>
                  <a:srgbClr val="000000"/>
                </a:solidFill>
                <a:effectLst/>
                <a:latin typeface="+mj-lt"/>
              </a:rPr>
              <a:t>flutter</a:t>
            </a:r>
            <a:r>
              <a:rPr lang="ru-RU" sz="1400" b="0" i="0" dirty="0">
                <a:solidFill>
                  <a:srgbClr val="000000"/>
                </a:solidFill>
                <a:effectLst/>
                <a:latin typeface="+mj-lt"/>
              </a:rPr>
              <a:t> </a:t>
            </a:r>
            <a:endParaRPr lang="ru-RU" sz="1400" dirty="0">
              <a:latin typeface="+mj-lt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/>
        </p:nvSpPr>
        <p:spPr>
          <a:xfrm>
            <a:off x="2310629" y="1494926"/>
            <a:ext cx="4676700" cy="16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300"/>
              <a:buFont typeface="Roboto"/>
              <a:buNone/>
            </a:pPr>
            <a:r>
              <a:rPr lang="ru" sz="3300" dirty="0">
                <a:solidFill>
                  <a:srgbClr val="222A35"/>
                </a:solidFill>
                <a:latin typeface="Roboto"/>
                <a:ea typeface="Roboto"/>
                <a:cs typeface="Roboto"/>
                <a:sym typeface="Roboto"/>
              </a:rPr>
              <a:t>Спасибо за внимание! </a:t>
            </a:r>
            <a:endParaRPr sz="3300" dirty="0">
              <a:solidFill>
                <a:srgbClr val="222A35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22A35"/>
              </a:buClr>
              <a:buSzPts val="3300"/>
              <a:buFont typeface="Roboto"/>
              <a:buNone/>
            </a:pPr>
            <a:endParaRPr sz="3300" dirty="0">
              <a:solidFill>
                <a:srgbClr val="222A3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03" name="Google Shape;203;p35"/>
          <p:cNvSpPr txBox="1"/>
          <p:nvPr/>
        </p:nvSpPr>
        <p:spPr>
          <a:xfrm>
            <a:off x="301699" y="135566"/>
            <a:ext cx="653903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350</Words>
  <Application>Microsoft Office PowerPoint</Application>
  <PresentationFormat>Экран (16:9)</PresentationFormat>
  <Paragraphs>42</Paragraphs>
  <Slides>9</Slides>
  <Notes>9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Roboto</vt:lpstr>
      <vt:lpstr>Quattrocento Sans</vt:lpstr>
      <vt:lpstr>Arial</vt:lpstr>
      <vt:lpstr>Gill Sans</vt:lpstr>
      <vt:lpstr>Calibri</vt:lpstr>
      <vt:lpstr>Simple Light</vt:lpstr>
      <vt:lpstr>Тема Office</vt:lpstr>
      <vt:lpstr>Reality Unreality 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Дмитрий Макаров</cp:lastModifiedBy>
  <cp:revision>30</cp:revision>
  <dcterms:modified xsi:type="dcterms:W3CDTF">2021-04-24T10:27:32Z</dcterms:modified>
</cp:coreProperties>
</file>